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bookmarkIdSeed="2">
  <p:sldMasterIdLst>
    <p:sldMasterId id="2147483648" r:id="rId1"/>
    <p:sldMasterId id="2147483661" r:id="rId3"/>
  </p:sldMasterIdLst>
  <p:notesMasterIdLst>
    <p:notesMasterId r:id="rId5"/>
  </p:notesMasterIdLst>
  <p:handoutMasterIdLst>
    <p:handoutMasterId r:id="rId16"/>
  </p:handoutMasterIdLst>
  <p:sldIdLst>
    <p:sldId id="256" r:id="rId4"/>
    <p:sldId id="257" r:id="rId6"/>
    <p:sldId id="258" r:id="rId7"/>
    <p:sldId id="259" r:id="rId8"/>
    <p:sldId id="260" r:id="rId9"/>
    <p:sldId id="265" r:id="rId10"/>
    <p:sldId id="262" r:id="rId11"/>
    <p:sldId id="264" r:id="rId12"/>
    <p:sldId id="266" r:id="rId13"/>
    <p:sldId id="275" r:id="rId14"/>
    <p:sldId id="274" r:id="rId15"/>
  </p:sldIdLst>
  <p:sldSz cx="12192000" cy="6858000"/>
  <p:notesSz cx="6858000" cy="9144000"/>
  <p:custDataLst>
    <p:tags r:id="rId2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25" userDrawn="1">
          <p15:clr>
            <a:srgbClr val="A4A3A4"/>
          </p15:clr>
        </p15:guide>
        <p15:guide id="2" pos="37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7BE2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showGuides="1">
      <p:cViewPr>
        <p:scale>
          <a:sx n="66" d="100"/>
          <a:sy n="66" d="100"/>
        </p:scale>
        <p:origin x="-2310" y="-1146"/>
      </p:cViewPr>
      <p:guideLst>
        <p:guide orient="horz" pos="2125"/>
        <p:guide pos="376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0" Type="http://schemas.openxmlformats.org/officeDocument/2006/relationships/tags" Target="tags/tag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handoutMaster" Target="handoutMasters/handoutMaster1.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jpeg>
</file>

<file path=ppt/media/image14.png>
</file>

<file path=ppt/media/image15.jpeg>
</file>

<file path=ppt/media/image16.png>
</file>

<file path=ppt/media/image17.jpeg>
</file>

<file path=ppt/media/image18.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2A5C50-4273-4C46-BD36-E88292B99AB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FC8D37-7E5A-4267-8E0D-1CD8C1DADBF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8FC8D37-7E5A-4267-8E0D-1CD8C1DADBFC}"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www.1ppt.com/jieri/"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10" name="图片 9"/>
          <p:cNvPicPr>
            <a:picLocks noChangeAspect="1"/>
          </p:cNvPicPr>
          <p:nvPr userDrawn="1"/>
        </p:nvPicPr>
        <p:blipFill>
          <a:blip r:embed="rId2"/>
          <a:stretch>
            <a:fillRect/>
          </a:stretch>
        </p:blipFill>
        <p:spPr>
          <a:xfrm>
            <a:off x="3208" y="2406"/>
            <a:ext cx="12185583" cy="6853187"/>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D954F37C-8A2B-45AB-8D9D-6155B49569C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02E6DC-5F26-4921-AC49-0748233D8D15}"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54F37C-8A2B-45AB-8D9D-6155B49569C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02E6DC-5F26-4921-AC49-0748233D8D15}"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54F37C-8A2B-45AB-8D9D-6155B49569C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02E6DC-5F26-4921-AC49-0748233D8D15}"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stretch>
            <a:fillRect/>
          </a:stretch>
        </p:blipFill>
        <p:spPr>
          <a:xfrm>
            <a:off x="11349" y="0"/>
            <a:ext cx="12169302" cy="68580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stretch>
            <a:fillRect/>
          </a:stretch>
        </p:blipFill>
        <p:spPr>
          <a:xfrm>
            <a:off x="1621" y="0"/>
            <a:ext cx="12188757" cy="68580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pic>
        <p:nvPicPr>
          <p:cNvPr id="9" name="图片 8"/>
          <p:cNvPicPr>
            <a:picLocks noChangeAspect="1"/>
          </p:cNvPicPr>
          <p:nvPr userDrawn="1"/>
        </p:nvPicPr>
        <p:blipFill>
          <a:blip r:embed="rId2"/>
          <a:stretch>
            <a:fillRect/>
          </a:stretch>
        </p:blipFill>
        <p:spPr>
          <a:xfrm>
            <a:off x="0" y="0"/>
            <a:ext cx="12192000" cy="6858000"/>
          </a:xfrm>
          <a:prstGeom prst="rect">
            <a:avLst/>
          </a:prstGeom>
        </p:spPr>
      </p:pic>
      <p:pic>
        <p:nvPicPr>
          <p:cNvPr id="3" name="图片 2"/>
          <p:cNvPicPr>
            <a:picLocks noChangeAspect="1"/>
          </p:cNvPicPr>
          <p:nvPr userDrawn="1"/>
        </p:nvPicPr>
        <p:blipFill>
          <a:blip r:embed="rId3"/>
          <a:stretch>
            <a:fillRect/>
          </a:stretch>
        </p:blipFill>
        <p:spPr>
          <a:xfrm>
            <a:off x="0" y="0"/>
            <a:ext cx="2773952" cy="1301057"/>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54F37C-8A2B-45AB-8D9D-6155B49569CC}"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602E6DC-5F26-4921-AC49-0748233D8D15}"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54F37C-8A2B-45AB-8D9D-6155B49569CC}"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602E6DC-5F26-4921-AC49-0748233D8D15}" type="slidenum">
              <a:rPr lang="zh-CN" altLang="en-US" smtClean="0"/>
            </a:fld>
            <a:endParaRPr lang="zh-CN" altLang="en-US"/>
          </a:p>
        </p:txBody>
      </p:sp>
      <p:sp>
        <p:nvSpPr>
          <p:cNvPr id="11" name="TextBox 10"/>
          <p:cNvSpPr txBox="1"/>
          <p:nvPr userDrawn="1"/>
        </p:nvSpPr>
        <p:spPr>
          <a:xfrm>
            <a:off x="1414218" y="6739570"/>
            <a:ext cx="1440159"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zh-CN" altLang="en-US" sz="100" b="0" i="0" u="none" strike="noStrike" kern="0" cap="none" spc="0" normalizeH="0" baseline="0" noProof="0" dirty="0" smtClean="0">
                <a:ln>
                  <a:noFill/>
                </a:ln>
                <a:solidFill>
                  <a:prstClr val="black"/>
                </a:solidFill>
                <a:effectLst/>
                <a:uLnTx/>
                <a:uFillTx/>
                <a:hlinkClick r:id="rId2"/>
              </a:rPr>
              <a:t>节日</a:t>
            </a:r>
            <a:r>
              <a:rPr kumimoji="0" lang="en-US" altLang="zh-CN" sz="100" b="0" i="0" u="none" strike="noStrike" kern="0" cap="none" spc="0" normalizeH="0" baseline="0" noProof="0" dirty="0" smtClean="0">
                <a:ln>
                  <a:noFill/>
                </a:ln>
                <a:solidFill>
                  <a:prstClr val="black"/>
                </a:solidFill>
                <a:effectLst/>
                <a:uLnTx/>
                <a:uFillTx/>
                <a:hlinkClick r:id="rId2"/>
              </a:rPr>
              <a:t>PPT</a:t>
            </a:r>
            <a:r>
              <a:rPr kumimoji="0" lang="zh-CN" altLang="en-US" sz="100" b="0" i="0" u="none" strike="noStrike" kern="0" cap="none" spc="0" normalizeH="0" baseline="0" noProof="0" dirty="0" smtClean="0">
                <a:ln>
                  <a:noFill/>
                </a:ln>
                <a:solidFill>
                  <a:prstClr val="black"/>
                </a:solidFill>
                <a:effectLst/>
                <a:uLnTx/>
                <a:uFillTx/>
                <a:hlinkClick r:id="rId2"/>
              </a:rPr>
              <a:t>模板</a:t>
            </a:r>
            <a:r>
              <a:rPr kumimoji="0" lang="zh-CN" altLang="en-US" sz="100" b="0" i="0" u="none" strike="noStrike" kern="0" cap="none" spc="0" normalizeH="0" baseline="0" noProof="0" dirty="0" smtClean="0">
                <a:ln>
                  <a:noFill/>
                </a:ln>
                <a:solidFill>
                  <a:prstClr val="black"/>
                </a:solidFill>
                <a:effectLst/>
                <a:uLnTx/>
                <a:uFillTx/>
              </a:rPr>
              <a:t> </a:t>
            </a:r>
            <a:r>
              <a:rPr kumimoji="0" lang="en-US" altLang="zh-CN" sz="100" b="0" i="0" u="none" strike="noStrike" kern="0" cap="none" spc="0" normalizeH="0" baseline="0" noProof="0" dirty="0" smtClean="0">
                <a:ln>
                  <a:noFill/>
                </a:ln>
                <a:solidFill>
                  <a:prstClr val="black"/>
                </a:solidFill>
                <a:effectLst/>
                <a:uLnTx/>
                <a:uFillTx/>
              </a:rPr>
              <a:t>http://www.1ppt.com/jieri/</a:t>
            </a:r>
            <a:endParaRPr kumimoji="0" lang="en-US" altLang="zh-CN" sz="100" b="0" i="0" u="none" strike="noStrike" kern="0" cap="none" spc="0" normalizeH="0" baseline="0" noProof="0" dirty="0" smtClean="0">
              <a:ln>
                <a:noFill/>
              </a:ln>
              <a:solidFill>
                <a:prstClr val="black"/>
              </a:solidFill>
              <a:effectLst/>
              <a:uLnTx/>
              <a:uFillTx/>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954F37C-8A2B-45AB-8D9D-6155B49569CC}"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602E6DC-5F26-4921-AC49-0748233D8D15}"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54F37C-8A2B-45AB-8D9D-6155B49569CC}"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602E6DC-5F26-4921-AC49-0748233D8D15}"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D954F37C-8A2B-45AB-8D9D-6155B49569C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02E6DC-5F26-4921-AC49-0748233D8D15}"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54F37C-8A2B-45AB-8D9D-6155B49569CC}"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02E6DC-5F26-4921-AC49-0748233D8D1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xml"/><Relationship Id="rId5" Type="http://schemas.openxmlformats.org/officeDocument/2006/relationships/image" Target="../media/image8.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7.png"/><Relationship Id="rId1"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image" Target="../media/image17.jpe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1.xml"/><Relationship Id="rId3" Type="http://schemas.openxmlformats.org/officeDocument/2006/relationships/image" Target="../media/image18.png"/><Relationship Id="rId2" Type="http://schemas.openxmlformats.org/officeDocument/2006/relationships/image" Target="../media/image7.png"/><Relationship Id="rId1" Type="http://schemas.openxmlformats.org/officeDocument/2006/relationships/image" Target="../media/image6.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xml"/><Relationship Id="rId1"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image" Target="../media/image11.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4.xml"/><Relationship Id="rId2" Type="http://schemas.openxmlformats.org/officeDocument/2006/relationships/image" Target="../media/image14.png"/><Relationship Id="rId1" Type="http://schemas.openxmlformats.org/officeDocument/2006/relationships/image" Target="../media/image13.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4.xml"/><Relationship Id="rId1" Type="http://schemas.openxmlformats.org/officeDocument/2006/relationships/image" Target="../media/image15.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xml"/><Relationship Id="rId1"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7202873" y="4697178"/>
            <a:ext cx="2235317" cy="1844760"/>
          </a:xfrm>
          <a:prstGeom prst="rect">
            <a:avLst/>
          </a:prstGeom>
        </p:spPr>
      </p:pic>
      <p:sp>
        <p:nvSpPr>
          <p:cNvPr id="17" name="矩形 16"/>
          <p:cNvSpPr>
            <a:spLocks noChangeArrowheads="1"/>
          </p:cNvSpPr>
          <p:nvPr/>
        </p:nvSpPr>
        <p:spPr bwMode="auto">
          <a:xfrm>
            <a:off x="2251075" y="1552575"/>
            <a:ext cx="5859780" cy="2043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defTabSz="457200">
              <a:spcBef>
                <a:spcPct val="20000"/>
              </a:spcBef>
              <a:buSzPct val="80000"/>
              <a:buFont typeface="Wingdings" panose="05000000000000000000" pitchFamily="2" charset="2"/>
              <a:buChar char="n"/>
              <a:defRPr sz="2000">
                <a:solidFill>
                  <a:srgbClr val="35530D"/>
                </a:solidFill>
                <a:latin typeface="华文细黑" panose="02010600040101010101" pitchFamily="2" charset="-122"/>
                <a:ea typeface="华文细黑" panose="02010600040101010101" pitchFamily="2" charset="-122"/>
              </a:defRPr>
            </a:lvl1pPr>
            <a:lvl2pPr marL="742950" indent="-285750" defTabSz="457200">
              <a:spcBef>
                <a:spcPct val="20000"/>
              </a:spcBef>
              <a:buFont typeface="Arial" panose="020B0604020202020204" pitchFamily="34" charset="0"/>
              <a:buChar char="–"/>
              <a:defRPr sz="2000">
                <a:solidFill>
                  <a:srgbClr val="35530D"/>
                </a:solidFill>
                <a:latin typeface="华文细黑" panose="02010600040101010101" pitchFamily="2" charset="-122"/>
                <a:ea typeface="华文细黑" panose="02010600040101010101" pitchFamily="2" charset="-122"/>
              </a:defRPr>
            </a:lvl2pPr>
            <a:lvl3pPr marL="1143000" indent="-228600" defTabSz="457200">
              <a:spcBef>
                <a:spcPct val="20000"/>
              </a:spcBef>
              <a:buFont typeface="Arial" panose="020B0604020202020204" pitchFamily="34" charset="0"/>
              <a:buChar char="•"/>
              <a:defRPr sz="1600">
                <a:solidFill>
                  <a:srgbClr val="35530D"/>
                </a:solidFill>
                <a:latin typeface="华文细黑" panose="02010600040101010101" pitchFamily="2" charset="-122"/>
                <a:ea typeface="华文细黑" panose="02010600040101010101" pitchFamily="2" charset="-122"/>
              </a:defRPr>
            </a:lvl3pPr>
            <a:lvl4pPr marL="1600200" indent="-228600" defTabSz="457200">
              <a:spcBef>
                <a:spcPct val="20000"/>
              </a:spcBef>
              <a:buFont typeface="Arial" panose="020B0604020202020204" pitchFamily="34" charset="0"/>
              <a:buChar char="–"/>
              <a:defRPr sz="1400">
                <a:solidFill>
                  <a:srgbClr val="35530D"/>
                </a:solidFill>
                <a:latin typeface="华文细黑" panose="02010600040101010101" pitchFamily="2" charset="-122"/>
                <a:ea typeface="华文细黑" panose="02010600040101010101" pitchFamily="2" charset="-122"/>
              </a:defRPr>
            </a:lvl4pPr>
            <a:lvl5pPr marL="2057400" indent="-228600" defTabSz="457200">
              <a:spcBef>
                <a:spcPct val="20000"/>
              </a:spcBef>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9pPr>
          </a:lstStyle>
          <a:p>
            <a:pPr eaLnBrk="1" hangingPunct="1">
              <a:spcBef>
                <a:spcPct val="0"/>
              </a:spcBef>
              <a:buSzTx/>
              <a:buFontTx/>
              <a:buNone/>
            </a:pPr>
            <a:r>
              <a:rPr lang="en-US" altLang="zh-CN" sz="5400" dirty="0">
                <a:solidFill>
                  <a:srgbClr val="3E1300"/>
                </a:solidFill>
                <a:latin typeface="+mn-lt"/>
                <a:ea typeface="+mn-ea"/>
                <a:cs typeface="+mn-ea"/>
                <a:sym typeface="+mn-lt"/>
              </a:rPr>
              <a:t>The Dragon Boat Festival</a:t>
            </a:r>
            <a:endParaRPr lang="en-US" altLang="zh-CN" sz="5400" dirty="0">
              <a:solidFill>
                <a:srgbClr val="3E1300"/>
              </a:solidFill>
              <a:latin typeface="+mn-lt"/>
              <a:ea typeface="+mn-ea"/>
              <a:cs typeface="+mn-ea"/>
              <a:sym typeface="+mn-lt"/>
            </a:endParaRPr>
          </a:p>
        </p:txBody>
      </p:sp>
      <p:pic>
        <p:nvPicPr>
          <p:cNvPr id="19" name="图片 18"/>
          <p:cNvPicPr>
            <a:picLocks noChangeAspect="1"/>
          </p:cNvPicPr>
          <p:nvPr/>
        </p:nvPicPr>
        <p:blipFill>
          <a:blip r:embed="rId2"/>
          <a:stretch>
            <a:fillRect/>
          </a:stretch>
        </p:blipFill>
        <p:spPr>
          <a:xfrm>
            <a:off x="8564566" y="0"/>
            <a:ext cx="3627434" cy="1713124"/>
          </a:xfrm>
          <a:prstGeom prst="rect">
            <a:avLst/>
          </a:prstGeom>
        </p:spPr>
      </p:pic>
      <p:pic>
        <p:nvPicPr>
          <p:cNvPr id="22" name="纯音乐 - 高山流水 (古筝)">
            <a:hlinkClick r:id="" action="ppaction://media"/>
          </p:cNvPr>
          <p:cNvPicPr/>
          <p:nvPr>
            <a:audioFile r:link="rId3"/>
            <p:extLst>
              <p:ext uri="{DAA4B4D4-6D71-4841-9C94-3DE7FCFB9230}">
                <p14:media xmlns:p14="http://schemas.microsoft.com/office/powerpoint/2010/main" r:embed="rId4"/>
              </p:ext>
            </p:extLst>
          </p:nvPr>
        </p:nvPicPr>
        <p:blipFill>
          <a:blip r:embed="rId5">
            <a:alphaModFix amt="0"/>
          </a:blip>
          <a:stretch>
            <a:fillRect/>
          </a:stretch>
        </p:blipFill>
        <p:spPr>
          <a:xfrm>
            <a:off x="10977880" y="2867025"/>
            <a:ext cx="412750" cy="412750"/>
          </a:xfrm>
          <a:prstGeom prst="rect">
            <a:avLst/>
          </a:prstGeom>
        </p:spPr>
      </p:pic>
      <p:sp>
        <p:nvSpPr>
          <p:cNvPr id="25" name="文本框 24"/>
          <p:cNvSpPr txBox="1"/>
          <p:nvPr/>
        </p:nvSpPr>
        <p:spPr>
          <a:xfrm>
            <a:off x="3796665" y="5088255"/>
            <a:ext cx="2296160" cy="460375"/>
          </a:xfrm>
          <a:prstGeom prst="rect">
            <a:avLst/>
          </a:prstGeom>
          <a:noFill/>
        </p:spPr>
        <p:txBody>
          <a:bodyPr wrap="square" rtlCol="0">
            <a:spAutoFit/>
          </a:bodyPr>
          <a:p>
            <a:r>
              <a:rPr lang="zh-CN" altLang="en-US" sz="2400"/>
              <a:t>六一班</a:t>
            </a:r>
            <a:r>
              <a:rPr lang="en-US" altLang="zh-CN" sz="2400"/>
              <a:t>   </a:t>
            </a:r>
            <a:r>
              <a:rPr lang="zh-CN" altLang="en-US" sz="2400"/>
              <a:t>秦子皓</a:t>
            </a:r>
            <a:endParaRPr lang="zh-CN" altLang="en-US" sz="240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 fill="hold"/>
                                        <p:tgtEl>
                                          <p:spTgt spid="22"/>
                                        </p:tgtEl>
                                      </p:cBhvr>
                                    </p:cmd>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par>
                          <p:cTn id="11" fill="hold">
                            <p:stCondLst>
                              <p:cond delay="500"/>
                            </p:stCondLst>
                            <p:childTnLst>
                              <p:par>
                                <p:cTn id="12" presetID="16" presetClass="entr" presetSubtype="21"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barn(inVertical)">
                                      <p:cBhvr>
                                        <p:cTn id="14" dur="500"/>
                                        <p:tgtEl>
                                          <p:spTgt spid="17"/>
                                        </p:tgtEl>
                                      </p:cBhvr>
                                    </p:animEffect>
                                  </p:childTnLst>
                                </p:cTn>
                              </p:par>
                            </p:childTnLst>
                          </p:cTn>
                        </p:par>
                        <p:par>
                          <p:cTn id="15" fill="hold">
                            <p:stCondLst>
                              <p:cond delay="1000"/>
                            </p:stCondLst>
                            <p:childTnLst>
                              <p:par>
                                <p:cTn id="16" presetID="42" presetClass="entr" presetSubtype="0" fill="hold"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1000"/>
                                        <p:tgtEl>
                                          <p:spTgt spid="4"/>
                                        </p:tgtEl>
                                      </p:cBhvr>
                                    </p:animEffect>
                                    <p:anim calcmode="lin" valueType="num">
                                      <p:cBhvr>
                                        <p:cTn id="19" dur="1000" fill="hold"/>
                                        <p:tgtEl>
                                          <p:spTgt spid="4"/>
                                        </p:tgtEl>
                                        <p:attrNameLst>
                                          <p:attrName>ppt_x</p:attrName>
                                        </p:attrNameLst>
                                      </p:cBhvr>
                                      <p:tavLst>
                                        <p:tav tm="0">
                                          <p:val>
                                            <p:strVal val="#ppt_x"/>
                                          </p:val>
                                        </p:tav>
                                        <p:tav tm="100000">
                                          <p:val>
                                            <p:strVal val="#ppt_x"/>
                                          </p:val>
                                        </p:tav>
                                      </p:tavLst>
                                    </p:anim>
                                    <p:anim calcmode="lin" valueType="num">
                                      <p:cBhvr>
                                        <p:cTn id="20" dur="1000" fill="hold"/>
                                        <p:tgtEl>
                                          <p:spTgt spid="4"/>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2" presetClass="entr" presetSubtype="4" fill="hold" grpId="0" nodeType="afterEffect">
                                  <p:stCondLst>
                                    <p:cond delay="0"/>
                                  </p:stCondLst>
                                  <p:childTnLst>
                                    <p:set>
                                      <p:cBhvr>
                                        <p:cTn id="23" dur="1" fill="hold">
                                          <p:stCondLst>
                                            <p:cond delay="0"/>
                                          </p:stCondLst>
                                        </p:cTn>
                                        <p:tgtEl>
                                          <p:spTgt spid="25"/>
                                        </p:tgtEl>
                                        <p:attrNameLst>
                                          <p:attrName>style.visibility</p:attrName>
                                        </p:attrNameLst>
                                      </p:cBhvr>
                                      <p:to>
                                        <p:strVal val="visible"/>
                                      </p:to>
                                    </p:set>
                                    <p:anim calcmode="lin" valueType="num">
                                      <p:cBhvr additive="base">
                                        <p:cTn id="24" dur="500" fill="hold"/>
                                        <p:tgtEl>
                                          <p:spTgt spid="25"/>
                                        </p:tgtEl>
                                        <p:attrNameLst>
                                          <p:attrName>ppt_x</p:attrName>
                                        </p:attrNameLst>
                                      </p:cBhvr>
                                      <p:tavLst>
                                        <p:tav tm="0">
                                          <p:val>
                                            <p:strVal val="#ppt_x"/>
                                          </p:val>
                                        </p:tav>
                                        <p:tav tm="100000">
                                          <p:val>
                                            <p:strVal val="#ppt_x"/>
                                          </p:val>
                                        </p:tav>
                                      </p:tavLst>
                                    </p:anim>
                                    <p:anim calcmode="lin" valueType="num">
                                      <p:cBhvr additive="base">
                                        <p:cTn id="25"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numSld="999" showWhenStopped="0">
                <p:cTn id="26" repeatCount="indefinite" fill="remove" display="1">
                  <p:stCondLst>
                    <p:cond delay="indefinite"/>
                  </p:stCondLst>
                  <p:endCondLst>
                    <p:cond evt="onStopAudio">
                      <p:tgtEl>
                        <p:sldTgt/>
                      </p:tgtEl>
                    </p:cond>
                  </p:endCondLst>
                </p:cTn>
                <p:tgtEl>
                  <p:spTgt spid="22"/>
                </p:tgtEl>
              </p:cMediaNode>
            </p:audio>
          </p:childTnLst>
        </p:cTn>
      </p:par>
    </p:tnLst>
    <p:bldLst>
      <p:bldP spid="17" grpId="0"/>
      <p:bldP spid="25" grpId="0"/>
      <p:bldP spid="25"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y0.ifengimg.com/cmpp/2015/06/20/02/276d1aa6-9489-47f3-b6f0-d5781a8078d5_size79_w400_h266.jpg"/>
          <p:cNvPicPr>
            <a:picLocks noChangeAspect="1" noChangeArrowheads="1"/>
          </p:cNvPicPr>
          <p:nvPr/>
        </p:nvPicPr>
        <p:blipFill>
          <a:blip r:embed="rId1"/>
          <a:srcRect/>
          <a:stretch>
            <a:fillRect/>
          </a:stretch>
        </p:blipFill>
        <p:spPr bwMode="auto">
          <a:xfrm>
            <a:off x="2064328" y="1928957"/>
            <a:ext cx="3810000" cy="2533650"/>
          </a:xfrm>
          <a:prstGeom prst="rect">
            <a:avLst/>
          </a:prstGeom>
          <a:ln>
            <a:noFill/>
          </a:ln>
          <a:effectLst>
            <a:outerShdw blurRad="254000" dist="50800" dir="2700000" algn="tl" rotWithShape="0">
              <a:schemeClr val="accent6">
                <a:lumMod val="50000"/>
                <a:alpha val="54000"/>
              </a:schemeClr>
            </a:outerShdw>
          </a:effectLst>
          <a:extLst>
            <a:ext uri="{909E8E84-426E-40DD-AFC4-6F175D3DCCD1}">
              <a14:hiddenFill xmlns:a14="http://schemas.microsoft.com/office/drawing/2010/main">
                <a:solidFill>
                  <a:srgbClr val="FFFFFF"/>
                </a:solidFill>
              </a14:hiddenFill>
            </a:ext>
          </a:extLst>
        </p:spPr>
      </p:pic>
      <p:sp>
        <p:nvSpPr>
          <p:cNvPr id="4" name="矩形 3"/>
          <p:cNvSpPr/>
          <p:nvPr/>
        </p:nvSpPr>
        <p:spPr>
          <a:xfrm>
            <a:off x="2094868" y="4685283"/>
            <a:ext cx="3864610" cy="521970"/>
          </a:xfrm>
          <a:prstGeom prst="rect">
            <a:avLst/>
          </a:prstGeom>
        </p:spPr>
        <p:txBody>
          <a:bodyPr wrap="none">
            <a:spAutoFit/>
          </a:bodyPr>
          <a:lstStyle/>
          <a:p>
            <a:pPr algn="ctr"/>
            <a:r>
              <a:rPr lang="en-US" altLang="zh-CN" sz="2800" dirty="0">
                <a:cs typeface="+mn-ea"/>
                <a:sym typeface="+mn-lt"/>
              </a:rPr>
              <a:t>The Culture of Zongzi</a:t>
            </a:r>
            <a:endParaRPr lang="zh-CN" altLang="en-US" sz="2400" dirty="0">
              <a:cs typeface="+mn-ea"/>
              <a:sym typeface="+mn-lt"/>
            </a:endParaRPr>
          </a:p>
        </p:txBody>
      </p:sp>
      <p:sp>
        <p:nvSpPr>
          <p:cNvPr id="7" name="矩形 6"/>
          <p:cNvSpPr/>
          <p:nvPr/>
        </p:nvSpPr>
        <p:spPr>
          <a:xfrm>
            <a:off x="6299779" y="1307629"/>
            <a:ext cx="4895271" cy="4523105"/>
          </a:xfrm>
          <a:prstGeom prst="rect">
            <a:avLst/>
          </a:prstGeom>
        </p:spPr>
        <p:txBody>
          <a:bodyPr wrap="square">
            <a:spAutoFit/>
          </a:bodyPr>
          <a:lstStyle/>
          <a:p>
            <a:pPr lvl="0" indent="457200" algn="l" eaLnBrk="0" fontAlgn="base" hangingPunct="0">
              <a:buClrTx/>
              <a:buSzTx/>
              <a:buFontTx/>
            </a:pPr>
            <a:r>
              <a:rPr lang="en-US" altLang="zh-CN" sz="2400" dirty="0">
                <a:cs typeface="+mn-ea"/>
                <a:sym typeface="+mn-lt"/>
              </a:rPr>
              <a:t>Zongzi is a traditional custom of the Dragon Boat Festival. First of all, prepare the zongzi leaves. The zongzi leaves of the old Beijing dumplings are usually reed leaves. They are called Zongye leaves on the dumplings. Next is to prepare the stuffing in the dumplings, put the stuffing in the leaves of zongzi, and the rice dumplings are finished.</a:t>
            </a:r>
            <a:endParaRPr lang="en-US" altLang="zh-CN" sz="24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barn(inVertical)">
                                      <p:cBhvr>
                                        <p:cTn id="7" dur="500"/>
                                        <p:tgtEl>
                                          <p:spTgt spid="4098"/>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inVertical)">
                                      <p:cBhvr>
                                        <p:cTn id="11" dur="500"/>
                                        <p:tgtEl>
                                          <p:spTgt spid="4"/>
                                        </p:tgtEl>
                                      </p:cBhvr>
                                    </p:animEffect>
                                  </p:childTnLst>
                                </p:cTn>
                              </p:par>
                            </p:childTnLst>
                          </p:cTn>
                        </p:par>
                        <p:par>
                          <p:cTn id="12" fill="hold">
                            <p:stCondLst>
                              <p:cond delay="1000"/>
                            </p:stCondLst>
                            <p:childTnLst>
                              <p:par>
                                <p:cTn id="13" presetID="23" presetClass="entr" presetSubtype="16"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p:cTn id="15" dur="500" fill="hold"/>
                                        <p:tgtEl>
                                          <p:spTgt spid="7"/>
                                        </p:tgtEl>
                                        <p:attrNameLst>
                                          <p:attrName>ppt_w</p:attrName>
                                        </p:attrNameLst>
                                      </p:cBhvr>
                                      <p:tavLst>
                                        <p:tav tm="0">
                                          <p:val>
                                            <p:fltVal val="0"/>
                                          </p:val>
                                        </p:tav>
                                        <p:tav tm="100000">
                                          <p:val>
                                            <p:strVal val="#ppt_w"/>
                                          </p:val>
                                        </p:tav>
                                      </p:tavLst>
                                    </p:anim>
                                    <p:anim calcmode="lin" valueType="num">
                                      <p:cBhvr>
                                        <p:cTn id="16"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7336913" y="4678128"/>
            <a:ext cx="2235317" cy="1844760"/>
          </a:xfrm>
          <a:prstGeom prst="rect">
            <a:avLst/>
          </a:prstGeom>
        </p:spPr>
      </p:pic>
      <p:sp>
        <p:nvSpPr>
          <p:cNvPr id="3" name="矩形 2"/>
          <p:cNvSpPr>
            <a:spLocks noChangeArrowheads="1"/>
          </p:cNvSpPr>
          <p:nvPr/>
        </p:nvSpPr>
        <p:spPr bwMode="auto">
          <a:xfrm>
            <a:off x="1741714" y="1860520"/>
            <a:ext cx="546462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457200">
              <a:spcBef>
                <a:spcPct val="20000"/>
              </a:spcBef>
              <a:buSzPct val="80000"/>
              <a:buFont typeface="Wingdings" panose="05000000000000000000" pitchFamily="2" charset="2"/>
              <a:buChar char="n"/>
              <a:defRPr sz="2000">
                <a:solidFill>
                  <a:srgbClr val="35530D"/>
                </a:solidFill>
                <a:latin typeface="华文细黑" panose="02010600040101010101" pitchFamily="2" charset="-122"/>
                <a:ea typeface="华文细黑" panose="02010600040101010101" pitchFamily="2" charset="-122"/>
              </a:defRPr>
            </a:lvl1pPr>
            <a:lvl2pPr marL="742950" indent="-285750" defTabSz="457200">
              <a:spcBef>
                <a:spcPct val="20000"/>
              </a:spcBef>
              <a:buFont typeface="Arial" panose="020B0604020202020204" pitchFamily="34" charset="0"/>
              <a:buChar char="–"/>
              <a:defRPr sz="2000">
                <a:solidFill>
                  <a:srgbClr val="35530D"/>
                </a:solidFill>
                <a:latin typeface="华文细黑" panose="02010600040101010101" pitchFamily="2" charset="-122"/>
                <a:ea typeface="华文细黑" panose="02010600040101010101" pitchFamily="2" charset="-122"/>
              </a:defRPr>
            </a:lvl2pPr>
            <a:lvl3pPr marL="1143000" indent="-228600" defTabSz="457200">
              <a:spcBef>
                <a:spcPct val="20000"/>
              </a:spcBef>
              <a:buFont typeface="Arial" panose="020B0604020202020204" pitchFamily="34" charset="0"/>
              <a:buChar char="•"/>
              <a:defRPr sz="1600">
                <a:solidFill>
                  <a:srgbClr val="35530D"/>
                </a:solidFill>
                <a:latin typeface="华文细黑" panose="02010600040101010101" pitchFamily="2" charset="-122"/>
                <a:ea typeface="华文细黑" panose="02010600040101010101" pitchFamily="2" charset="-122"/>
              </a:defRPr>
            </a:lvl3pPr>
            <a:lvl4pPr marL="1600200" indent="-228600" defTabSz="457200">
              <a:spcBef>
                <a:spcPct val="20000"/>
              </a:spcBef>
              <a:buFont typeface="Arial" panose="020B0604020202020204" pitchFamily="34" charset="0"/>
              <a:buChar char="–"/>
              <a:defRPr sz="1400">
                <a:solidFill>
                  <a:srgbClr val="35530D"/>
                </a:solidFill>
                <a:latin typeface="华文细黑" panose="02010600040101010101" pitchFamily="2" charset="-122"/>
                <a:ea typeface="华文细黑" panose="02010600040101010101" pitchFamily="2" charset="-122"/>
              </a:defRPr>
            </a:lvl4pPr>
            <a:lvl5pPr marL="2057400" indent="-228600" defTabSz="457200">
              <a:spcBef>
                <a:spcPct val="20000"/>
              </a:spcBef>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sz="1200">
                <a:solidFill>
                  <a:srgbClr val="35530D"/>
                </a:solidFill>
                <a:latin typeface="华文细黑" panose="02010600040101010101" pitchFamily="2" charset="-122"/>
                <a:ea typeface="华文细黑" panose="02010600040101010101" pitchFamily="2" charset="-122"/>
              </a:defRPr>
            </a:lvl9pPr>
          </a:lstStyle>
          <a:p>
            <a:pPr eaLnBrk="1" hangingPunct="1">
              <a:spcBef>
                <a:spcPct val="0"/>
              </a:spcBef>
              <a:buSzTx/>
              <a:buFontTx/>
              <a:buNone/>
            </a:pPr>
            <a:r>
              <a:rPr lang="en-US" altLang="zh-CN" sz="2800" dirty="0">
                <a:solidFill>
                  <a:schemeClr val="tx1"/>
                </a:solidFill>
                <a:latin typeface="+mn-lt"/>
                <a:ea typeface="+mn-ea"/>
                <a:cs typeface="+mn-ea"/>
                <a:sym typeface="+mn-lt"/>
              </a:rPr>
              <a:t>The Dragon Boat Festival</a:t>
            </a:r>
            <a:endParaRPr lang="en-US" altLang="zh-CN" sz="2800" dirty="0">
              <a:solidFill>
                <a:schemeClr val="tx1"/>
              </a:solidFill>
              <a:latin typeface="+mn-lt"/>
              <a:ea typeface="+mn-ea"/>
              <a:cs typeface="+mn-ea"/>
              <a:sym typeface="+mn-lt"/>
            </a:endParaRPr>
          </a:p>
        </p:txBody>
      </p:sp>
      <p:pic>
        <p:nvPicPr>
          <p:cNvPr id="6" name="图片 5"/>
          <p:cNvPicPr>
            <a:picLocks noChangeAspect="1"/>
          </p:cNvPicPr>
          <p:nvPr/>
        </p:nvPicPr>
        <p:blipFill>
          <a:blip r:embed="rId2"/>
          <a:stretch>
            <a:fillRect/>
          </a:stretch>
        </p:blipFill>
        <p:spPr>
          <a:xfrm>
            <a:off x="8564566" y="0"/>
            <a:ext cx="3627434" cy="1713124"/>
          </a:xfrm>
          <a:prstGeom prst="rect">
            <a:avLst/>
          </a:prstGeom>
        </p:spPr>
      </p:pic>
      <p:pic>
        <p:nvPicPr>
          <p:cNvPr id="8" name="图片 7"/>
          <p:cNvPicPr>
            <a:picLocks noChangeAspect="1"/>
          </p:cNvPicPr>
          <p:nvPr/>
        </p:nvPicPr>
        <p:blipFill>
          <a:blip r:embed="rId3"/>
          <a:stretch>
            <a:fillRect/>
          </a:stretch>
        </p:blipFill>
        <p:spPr>
          <a:xfrm>
            <a:off x="837909" y="2383740"/>
            <a:ext cx="6706181" cy="1322947"/>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par>
                          <p:cTn id="16" fill="hold">
                            <p:stCondLst>
                              <p:cond delay="1500"/>
                            </p:stCondLst>
                            <p:childTnLst>
                              <p:par>
                                <p:cTn id="17" presetID="53" presetClass="entr" presetSubtype="16"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500" fill="hold"/>
                                        <p:tgtEl>
                                          <p:spTgt spid="8"/>
                                        </p:tgtEl>
                                        <p:attrNameLst>
                                          <p:attrName>ppt_w</p:attrName>
                                        </p:attrNameLst>
                                      </p:cBhvr>
                                      <p:tavLst>
                                        <p:tav tm="0">
                                          <p:val>
                                            <p:fltVal val="0"/>
                                          </p:val>
                                        </p:tav>
                                        <p:tav tm="100000">
                                          <p:val>
                                            <p:strVal val="#ppt_w"/>
                                          </p:val>
                                        </p:tav>
                                      </p:tavLst>
                                    </p:anim>
                                    <p:anim calcmode="lin" valueType="num">
                                      <p:cBhvr>
                                        <p:cTn id="20" dur="500" fill="hold"/>
                                        <p:tgtEl>
                                          <p:spTgt spid="8"/>
                                        </p:tgtEl>
                                        <p:attrNameLst>
                                          <p:attrName>ppt_h</p:attrName>
                                        </p:attrNameLst>
                                      </p:cBhvr>
                                      <p:tavLst>
                                        <p:tav tm="0">
                                          <p:val>
                                            <p:fltVal val="0"/>
                                          </p:val>
                                        </p:tav>
                                        <p:tav tm="100000">
                                          <p:val>
                                            <p:strVal val="#ppt_h"/>
                                          </p:val>
                                        </p:tav>
                                      </p:tavLst>
                                    </p:anim>
                                    <p:animEffect transition="in" filter="fade">
                                      <p:cBhvr>
                                        <p:cTn id="2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3425825" y="1972446"/>
            <a:ext cx="5094513" cy="769441"/>
          </a:xfrm>
          <a:prstGeom prst="rect">
            <a:avLst/>
          </a:prstGeom>
        </p:spPr>
        <p:txBody>
          <a:bodyPr wrap="square">
            <a:spAutoFit/>
          </a:bodyPr>
          <a:lstStyle/>
          <a:p>
            <a:r>
              <a:rPr lang="en-US" altLang="zh-CN" sz="2400" dirty="0">
                <a:cs typeface="+mn-ea"/>
                <a:sym typeface="+mn-lt"/>
              </a:rPr>
              <a:t>Origin of Dragon Boat Festival</a:t>
            </a:r>
            <a:endParaRPr lang="en-US" altLang="zh-CN" sz="2400" dirty="0">
              <a:cs typeface="+mn-ea"/>
              <a:sym typeface="+mn-lt"/>
            </a:endParaRPr>
          </a:p>
          <a:p>
            <a:r>
              <a:rPr lang="zh-CN" altLang="en-US" sz="2000" dirty="0">
                <a:cs typeface="+mn-ea"/>
                <a:sym typeface="+mn-lt"/>
              </a:rPr>
              <a:t>端午的由来</a:t>
            </a:r>
            <a:endParaRPr lang="en-US" altLang="zh-CN" sz="2000" dirty="0">
              <a:cs typeface="+mn-ea"/>
              <a:sym typeface="+mn-lt"/>
            </a:endParaRPr>
          </a:p>
        </p:txBody>
      </p:sp>
      <p:sp>
        <p:nvSpPr>
          <p:cNvPr id="6" name="矩形 5"/>
          <p:cNvSpPr/>
          <p:nvPr/>
        </p:nvSpPr>
        <p:spPr>
          <a:xfrm>
            <a:off x="4464051" y="3269194"/>
            <a:ext cx="5413828" cy="769441"/>
          </a:xfrm>
          <a:prstGeom prst="rect">
            <a:avLst/>
          </a:prstGeom>
        </p:spPr>
        <p:txBody>
          <a:bodyPr wrap="square">
            <a:spAutoFit/>
          </a:bodyPr>
          <a:lstStyle/>
          <a:p>
            <a:r>
              <a:rPr lang="en-US" altLang="zh-CN" sz="2400" dirty="0">
                <a:cs typeface="+mn-ea"/>
                <a:sym typeface="+mn-lt"/>
              </a:rPr>
              <a:t>Custom of Dragon Boat Festival</a:t>
            </a:r>
            <a:endParaRPr lang="en-US" altLang="zh-CN" sz="2400" dirty="0">
              <a:cs typeface="+mn-ea"/>
              <a:sym typeface="+mn-lt"/>
            </a:endParaRPr>
          </a:p>
          <a:p>
            <a:r>
              <a:rPr lang="zh-CN" altLang="en-US" sz="2000" dirty="0">
                <a:cs typeface="+mn-ea"/>
                <a:sym typeface="+mn-lt"/>
              </a:rPr>
              <a:t>端午的习俗</a:t>
            </a:r>
            <a:endParaRPr lang="en-US" altLang="zh-CN" sz="2000" dirty="0">
              <a:cs typeface="+mn-ea"/>
              <a:sym typeface="+mn-lt"/>
            </a:endParaRPr>
          </a:p>
        </p:txBody>
      </p:sp>
      <p:pic>
        <p:nvPicPr>
          <p:cNvPr id="15" name="图片 14"/>
          <p:cNvPicPr>
            <a:picLocks noChangeAspect="1"/>
          </p:cNvPicPr>
          <p:nvPr/>
        </p:nvPicPr>
        <p:blipFill>
          <a:blip r:embed="rId1"/>
          <a:stretch>
            <a:fillRect/>
          </a:stretch>
        </p:blipFill>
        <p:spPr>
          <a:xfrm>
            <a:off x="8055621" y="0"/>
            <a:ext cx="4136379" cy="2510058"/>
          </a:xfrm>
          <a:prstGeom prst="rect">
            <a:avLst/>
          </a:prstGeom>
        </p:spPr>
      </p:pic>
      <p:sp>
        <p:nvSpPr>
          <p:cNvPr id="12" name="矩形: 圆角 11"/>
          <p:cNvSpPr/>
          <p:nvPr/>
        </p:nvSpPr>
        <p:spPr>
          <a:xfrm>
            <a:off x="2636611" y="2181072"/>
            <a:ext cx="373742" cy="373742"/>
          </a:xfrm>
          <a:prstGeom prst="roundRect">
            <a:avLst/>
          </a:prstGeom>
          <a:blipFill dpi="0" rotWithShape="1">
            <a:blip r:embed="rId2" cstate="screen"/>
            <a:srcRect/>
            <a:tile tx="0" ty="0" sx="20000" sy="20000" flip="none" algn="ctr"/>
          </a:blipFill>
          <a:ln>
            <a:noFill/>
          </a:ln>
          <a:effectLst>
            <a:outerShdw blurRad="50800" dist="38100" dir="2700000" algn="tl" rotWithShape="0">
              <a:schemeClr val="accent6">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cs typeface="+mn-ea"/>
                <a:sym typeface="+mn-lt"/>
              </a:rPr>
              <a:t>1</a:t>
            </a:r>
            <a:endParaRPr lang="zh-CN" altLang="en-US" sz="2000" b="1" dirty="0">
              <a:cs typeface="+mn-ea"/>
              <a:sym typeface="+mn-lt"/>
            </a:endParaRPr>
          </a:p>
        </p:txBody>
      </p:sp>
      <p:sp>
        <p:nvSpPr>
          <p:cNvPr id="14" name="矩形: 圆角 13"/>
          <p:cNvSpPr/>
          <p:nvPr/>
        </p:nvSpPr>
        <p:spPr>
          <a:xfrm>
            <a:off x="3674836" y="3489779"/>
            <a:ext cx="373742" cy="373742"/>
          </a:xfrm>
          <a:prstGeom prst="roundRect">
            <a:avLst/>
          </a:prstGeom>
          <a:blipFill dpi="0" rotWithShape="1">
            <a:blip r:embed="rId2" cstate="screen"/>
            <a:srcRect/>
            <a:tile tx="0" ty="0" sx="20000" sy="20000" flip="none" algn="ctr"/>
          </a:blipFill>
          <a:ln>
            <a:noFill/>
          </a:ln>
          <a:effectLst>
            <a:outerShdw blurRad="50800" dist="38100" dir="2700000" algn="tl" rotWithShape="0">
              <a:schemeClr val="accent6">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cs typeface="+mn-ea"/>
                <a:sym typeface="+mn-lt"/>
              </a:rPr>
              <a:t>2</a:t>
            </a:r>
            <a:endParaRPr lang="zh-CN" altLang="en-US" sz="2000" b="1" dirty="0">
              <a:cs typeface="+mn-ea"/>
              <a:sym typeface="+mn-lt"/>
            </a:endParaRPr>
          </a:p>
        </p:txBody>
      </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linds(horizontal)">
                                      <p:cBhvr>
                                        <p:cTn id="7" dur="500"/>
                                        <p:tgtEl>
                                          <p:spTgt spid="1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500"/>
                                        <p:tgtEl>
                                          <p:spTgt spid="5"/>
                                        </p:tgtEl>
                                      </p:cBhvr>
                                    </p:animEffect>
                                  </p:childTnLst>
                                </p:cTn>
                              </p:par>
                            </p:childTnLst>
                          </p:cTn>
                        </p:par>
                        <p:par>
                          <p:cTn id="11" fill="hold">
                            <p:stCondLst>
                              <p:cond delay="500"/>
                            </p:stCondLst>
                            <p:childTnLst>
                              <p:par>
                                <p:cTn id="12" presetID="3" presetClass="entr" presetSubtype="10" fill="hold" grpId="0" nodeType="after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blinds(horizontal)">
                                      <p:cBhvr>
                                        <p:cTn id="14" dur="500"/>
                                        <p:tgtEl>
                                          <p:spTgt spid="14"/>
                                        </p:tgtEl>
                                      </p:cBhvr>
                                    </p:animEffect>
                                  </p:childTnLst>
                                </p:cTn>
                              </p:par>
                              <p:par>
                                <p:cTn id="15" presetID="3" presetClass="entr" presetSubtype="1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2" grpId="0" animBg="1"/>
      <p:bldP spid="5" grpId="1"/>
      <p:bldP spid="12" grpId="1" animBg="1"/>
      <p:bldP spid="6" grpId="0"/>
      <p:bldP spid="14" grpId="0" bldLvl="0" animBg="1"/>
      <p:bldP spid="6" grpId="1"/>
      <p:bldP spid="14"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84324" y="2273562"/>
            <a:ext cx="6261084" cy="1753235"/>
          </a:xfrm>
          <a:prstGeom prst="rect">
            <a:avLst/>
          </a:prstGeom>
          <a:noFill/>
        </p:spPr>
        <p:txBody>
          <a:bodyPr wrap="square" rtlCol="0">
            <a:spAutoFit/>
          </a:bodyPr>
          <a:lstStyle/>
          <a:p>
            <a:pPr algn="ctr"/>
            <a:r>
              <a:rPr lang="en-US" altLang="zh-CN" sz="5400" dirty="0">
                <a:effectLst>
                  <a:outerShdw blurRad="38100" dist="38100" dir="2700000" algn="tl">
                    <a:srgbClr val="000000">
                      <a:alpha val="43137"/>
                    </a:srgbClr>
                  </a:outerShdw>
                </a:effectLst>
                <a:cs typeface="+mn-ea"/>
                <a:sym typeface="+mn-lt"/>
              </a:rPr>
              <a:t>Origin of Dragon Boat Festival</a:t>
            </a:r>
            <a:endParaRPr lang="en-US" altLang="zh-CN" sz="5400" dirty="0">
              <a:effectLst>
                <a:outerShdw blurRad="38100" dist="38100" dir="2700000" algn="tl">
                  <a:srgbClr val="000000">
                    <a:alpha val="43137"/>
                  </a:srgbClr>
                </a:outerShdw>
              </a:effectLst>
              <a:cs typeface="+mn-ea"/>
              <a:sym typeface="+mn-lt"/>
            </a:endParaRPr>
          </a:p>
        </p:txBody>
      </p:sp>
      <p:pic>
        <p:nvPicPr>
          <p:cNvPr id="6" name="图片 5"/>
          <p:cNvPicPr>
            <a:picLocks noChangeAspect="1"/>
          </p:cNvPicPr>
          <p:nvPr/>
        </p:nvPicPr>
        <p:blipFill>
          <a:blip r:embed="rId1"/>
          <a:stretch>
            <a:fillRect/>
          </a:stretch>
        </p:blipFill>
        <p:spPr>
          <a:xfrm>
            <a:off x="5985734" y="0"/>
            <a:ext cx="6206266" cy="2926334"/>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inVertical)">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ChangeArrowheads="1"/>
          </p:cNvSpPr>
          <p:nvPr/>
        </p:nvSpPr>
        <p:spPr bwMode="auto">
          <a:xfrm>
            <a:off x="1815073" y="2622118"/>
            <a:ext cx="8542316" cy="2676525"/>
          </a:xfrm>
          <a:prstGeom prst="rect">
            <a:avLst/>
          </a:prstGeom>
        </p:spPr>
        <p:txBody>
          <a:bodyPr vert="horz" wrap="square" lIns="91440" tIns="45720" rIns="91440" bIns="45720" numCol="0" anchor="t" anchorCtr="0" compatLnSpc="0">
            <a:spAutoFit/>
          </a:bodyPr>
          <a:lstStyle/>
          <a:p>
            <a:pPr lvl="0" indent="457200" algn="l" eaLnBrk="0" fontAlgn="base" hangingPunct="0">
              <a:buClrTx/>
              <a:buSzTx/>
              <a:buFontTx/>
            </a:pPr>
            <a:r>
              <a:rPr lang="en-US" altLang="zh-CN" sz="2800" dirty="0">
                <a:cs typeface="+mn-ea"/>
                <a:sym typeface="+mn-lt"/>
              </a:rPr>
              <a:t>The Dragon Boat Festival</a:t>
            </a:r>
            <a:r>
              <a:rPr lang="en-US" altLang="zh-CN" sz="2800" dirty="0">
                <a:cs typeface="+mn-ea"/>
                <a:sym typeface="+mn-lt"/>
              </a:rPr>
              <a:t>,</a:t>
            </a:r>
            <a:r>
              <a:rPr lang="en-US" altLang="zh-CN" sz="2800" dirty="0">
                <a:cs typeface="+mn-ea"/>
                <a:sym typeface="+mn-lt"/>
              </a:rPr>
              <a:t>also called the Duanwu Festival</a:t>
            </a:r>
            <a:r>
              <a:rPr lang="en-US" altLang="zh-CN" sz="2800" dirty="0">
                <a:cs typeface="+mn-ea"/>
                <a:sym typeface="+mn-lt"/>
              </a:rPr>
              <a:t>,</a:t>
            </a:r>
            <a:r>
              <a:rPr lang="en-US" altLang="zh-CN" sz="2800" dirty="0">
                <a:cs typeface="+mn-ea"/>
                <a:sym typeface="+mn-lt"/>
              </a:rPr>
              <a:t>is celebrated on the fifth day of the fifth month according to the Chinese calendar. This festival is to commemorate the death of Q</a:t>
            </a:r>
            <a:r>
              <a:rPr lang="en-US" altLang="zh-CN" sz="2800" dirty="0">
                <a:cs typeface="+mn-ea"/>
                <a:sym typeface="+mn-lt"/>
              </a:rPr>
              <a:t>u</a:t>
            </a:r>
            <a:r>
              <a:rPr lang="en-US" altLang="zh-CN" sz="2800" dirty="0">
                <a:cs typeface="+mn-ea"/>
                <a:sym typeface="+mn-lt"/>
              </a:rPr>
              <a:t> Yuan</a:t>
            </a:r>
            <a:r>
              <a:rPr lang="en-US" altLang="zh-CN" sz="2800" dirty="0">
                <a:cs typeface="+mn-ea"/>
                <a:sym typeface="+mn-lt"/>
              </a:rPr>
              <a:t>,</a:t>
            </a:r>
            <a:r>
              <a:rPr lang="en-US" altLang="zh-CN" sz="2800" dirty="0">
                <a:cs typeface="+mn-ea"/>
                <a:sym typeface="+mn-lt"/>
              </a:rPr>
              <a:t>who is said to have committed suicide by drowning himself in a river.</a:t>
            </a:r>
            <a:endParaRPr lang="en-US" altLang="zh-CN" sz="2800" dirty="0">
              <a:cs typeface="+mn-ea"/>
              <a:sym typeface="+mn-lt"/>
            </a:endParaRPr>
          </a:p>
        </p:txBody>
      </p:sp>
      <p:sp>
        <p:nvSpPr>
          <p:cNvPr id="4" name="矩形 3"/>
          <p:cNvSpPr/>
          <p:nvPr/>
        </p:nvSpPr>
        <p:spPr>
          <a:xfrm>
            <a:off x="1692847" y="1674402"/>
            <a:ext cx="5717271" cy="707886"/>
          </a:xfrm>
          <a:prstGeom prst="rect">
            <a:avLst/>
          </a:prstGeom>
        </p:spPr>
        <p:txBody>
          <a:bodyPr wrap="none">
            <a:spAutoFit/>
          </a:bodyPr>
          <a:lstStyle/>
          <a:p>
            <a:r>
              <a:rPr lang="en-US" altLang="zh-CN" sz="4000" b="1" dirty="0">
                <a:cs typeface="+mn-ea"/>
                <a:sym typeface="+mn-lt"/>
              </a:rPr>
              <a:t>THE  INTRODUCTION</a:t>
            </a:r>
            <a:endParaRPr lang="zh-CN" altLang="en-US" sz="4000" b="1"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up)">
                                      <p:cBhvr>
                                        <p:cTn id="11" dur="1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78878" y="2367050"/>
            <a:ext cx="6096000" cy="2676525"/>
          </a:xfrm>
          <a:prstGeom prst="rect">
            <a:avLst/>
          </a:prstGeom>
        </p:spPr>
        <p:txBody>
          <a:bodyPr>
            <a:spAutoFit/>
          </a:bodyPr>
          <a:lstStyle/>
          <a:p>
            <a:pPr indent="457200" eaLnBrk="0" fontAlgn="base" hangingPunct="0">
              <a:spcBef>
                <a:spcPct val="0"/>
              </a:spcBef>
              <a:spcAft>
                <a:spcPct val="0"/>
              </a:spcAft>
            </a:pPr>
            <a:r>
              <a:rPr lang="en-US" altLang="zh-CN" sz="2800" dirty="0">
                <a:cs typeface="+mn-ea"/>
                <a:sym typeface="+mn-lt"/>
              </a:rPr>
              <a:t>The Dragon Boat Festival, the 5th day of the 5th month in the Chinese lunar calendar, has had a history of more than 2,000 years. It is usually in June in the Solar calendar.</a:t>
            </a:r>
            <a:endParaRPr lang="en-US" altLang="zh-CN" sz="2800" dirty="0">
              <a:cs typeface="+mn-ea"/>
              <a:sym typeface="+mn-lt"/>
            </a:endParaRPr>
          </a:p>
        </p:txBody>
      </p:sp>
      <p:sp>
        <p:nvSpPr>
          <p:cNvPr id="5" name="矩形 4"/>
          <p:cNvSpPr/>
          <p:nvPr/>
        </p:nvSpPr>
        <p:spPr>
          <a:xfrm>
            <a:off x="1819518" y="1551443"/>
            <a:ext cx="2698944" cy="769441"/>
          </a:xfrm>
          <a:prstGeom prst="rect">
            <a:avLst/>
          </a:prstGeom>
        </p:spPr>
        <p:txBody>
          <a:bodyPr wrap="none">
            <a:spAutoFit/>
          </a:bodyPr>
          <a:lstStyle/>
          <a:p>
            <a:r>
              <a:rPr lang="en-US" altLang="zh-CN" sz="4400" b="1" dirty="0">
                <a:cs typeface="+mn-ea"/>
                <a:sym typeface="+mn-lt"/>
              </a:rPr>
              <a:t>HISTORY</a:t>
            </a:r>
            <a:endParaRPr lang="zh-CN" altLang="en-US" sz="4400" b="1" dirty="0">
              <a:cs typeface="+mn-ea"/>
              <a:sym typeface="+mn-lt"/>
            </a:endParaRPr>
          </a:p>
        </p:txBody>
      </p:sp>
      <p:pic>
        <p:nvPicPr>
          <p:cNvPr id="9" name="图片 8"/>
          <p:cNvPicPr>
            <a:picLocks noChangeAspect="1"/>
          </p:cNvPicPr>
          <p:nvPr/>
        </p:nvPicPr>
        <p:blipFill>
          <a:blip r:embed="rId1"/>
          <a:stretch>
            <a:fillRect/>
          </a:stretch>
        </p:blipFill>
        <p:spPr>
          <a:xfrm>
            <a:off x="7065703" y="1976426"/>
            <a:ext cx="5126297" cy="4881574"/>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prestig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21"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barn(inVertical)">
                                      <p:cBhvr>
                                        <p:cTn id="13" dur="500"/>
                                        <p:tgtEl>
                                          <p:spTgt spid="5"/>
                                        </p:tgtEl>
                                      </p:cBhvr>
                                    </p:animEffect>
                                  </p:childTnLst>
                                </p:cTn>
                              </p:par>
                            </p:childTnLst>
                          </p:cTn>
                        </p:par>
                        <p:par>
                          <p:cTn id="14" fill="hold">
                            <p:stCondLst>
                              <p:cond delay="1500"/>
                            </p:stCondLst>
                            <p:childTnLst>
                              <p:par>
                                <p:cTn id="15" presetID="22" presetClass="entr" presetSubtype="1" fill="hold" grpId="0"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up)">
                                      <p:cBhvr>
                                        <p:cTn id="1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stretch>
            <a:fillRect/>
          </a:stretch>
        </p:blipFill>
        <p:spPr>
          <a:xfrm>
            <a:off x="5985734" y="0"/>
            <a:ext cx="6206266" cy="2926334"/>
          </a:xfrm>
          <a:prstGeom prst="rect">
            <a:avLst/>
          </a:prstGeom>
        </p:spPr>
      </p:pic>
      <p:sp>
        <p:nvSpPr>
          <p:cNvPr id="4" name="文本框 3"/>
          <p:cNvSpPr txBox="1"/>
          <p:nvPr/>
        </p:nvSpPr>
        <p:spPr>
          <a:xfrm>
            <a:off x="2985135" y="2046605"/>
            <a:ext cx="6915785" cy="1753235"/>
          </a:xfrm>
          <a:prstGeom prst="rect">
            <a:avLst/>
          </a:prstGeom>
          <a:noFill/>
        </p:spPr>
        <p:txBody>
          <a:bodyPr wrap="square" rtlCol="0">
            <a:spAutoFit/>
          </a:bodyPr>
          <a:lstStyle/>
          <a:p>
            <a:pPr algn="ctr"/>
            <a:r>
              <a:rPr lang="en-US" altLang="zh-CN" sz="5400" dirty="0">
                <a:effectLst>
                  <a:outerShdw blurRad="38100" dist="38100" dir="2700000" algn="tl">
                    <a:srgbClr val="000000">
                      <a:alpha val="43137"/>
                    </a:srgbClr>
                  </a:outerShdw>
                </a:effectLst>
                <a:cs typeface="+mn-ea"/>
                <a:sym typeface="+mn-lt"/>
              </a:rPr>
              <a:t>Custom of Dragon Boat Festival</a:t>
            </a:r>
            <a:endParaRPr lang="en-US" altLang="zh-CN" sz="5400" dirty="0">
              <a:effectLst>
                <a:outerShdw blurRad="38100" dist="38100" dir="2700000" algn="tl">
                  <a:srgbClr val="000000">
                    <a:alpha val="43137"/>
                  </a:srgbClr>
                </a:outerShdw>
              </a:effectLst>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a:spLocks noChangeArrowheads="1"/>
          </p:cNvSpPr>
          <p:nvPr/>
        </p:nvSpPr>
        <p:spPr>
          <a:xfrm>
            <a:off x="6029325" y="2066653"/>
            <a:ext cx="5510645" cy="1814830"/>
          </a:xfrm>
          <a:prstGeom prst="rect">
            <a:avLst/>
          </a:prstGeom>
        </p:spPr>
        <p:txBody>
          <a:bodyPr>
            <a:spAutoFit/>
          </a:bodyPr>
          <a:lstStyle/>
          <a:p>
            <a:pPr marL="514350" lvl="0" indent="-514350" algn="l" eaLnBrk="0" fontAlgn="base" hangingPunct="0">
              <a:buClrTx/>
              <a:buSzTx/>
              <a:buFont typeface="Arial" panose="020B0604020202020204" pitchFamily="34" charset="0"/>
              <a:buChar char="•"/>
            </a:pPr>
            <a:r>
              <a:rPr lang="en-US" altLang="zh-CN" sz="2800" dirty="0">
                <a:cs typeface="+mn-ea"/>
                <a:sym typeface="+mn-lt"/>
              </a:rPr>
              <a:t>Hanging Pictures of Zhong Kui</a:t>
            </a:r>
            <a:endParaRPr lang="en-US" altLang="zh-CN" sz="2800" dirty="0">
              <a:cs typeface="+mn-ea"/>
              <a:sym typeface="+mn-lt"/>
            </a:endParaRPr>
          </a:p>
          <a:p>
            <a:pPr marL="514350" lvl="0" indent="-514350" algn="l" eaLnBrk="0" fontAlgn="base" hangingPunct="0">
              <a:buClrTx/>
              <a:buSzTx/>
              <a:buFont typeface="Arial" panose="020B0604020202020204" pitchFamily="34" charset="0"/>
              <a:buChar char="•"/>
            </a:pPr>
            <a:r>
              <a:rPr lang="en-US" altLang="zh-CN" sz="2800" dirty="0">
                <a:cs typeface="+mn-ea"/>
                <a:sym typeface="+mn-lt"/>
              </a:rPr>
              <a:t>Hanging Calamus and Moxa</a:t>
            </a:r>
            <a:endParaRPr lang="en-US" altLang="zh-CN" sz="2800" dirty="0">
              <a:cs typeface="+mn-ea"/>
              <a:sym typeface="+mn-lt"/>
            </a:endParaRPr>
          </a:p>
          <a:p>
            <a:pPr marL="514350" lvl="0" indent="-514350" algn="l" eaLnBrk="0" fontAlgn="base" hangingPunct="0">
              <a:buClrTx/>
              <a:buSzTx/>
              <a:buFont typeface="Arial" panose="020B0604020202020204" pitchFamily="34" charset="0"/>
              <a:buChar char="•"/>
            </a:pPr>
            <a:r>
              <a:rPr lang="en-US" altLang="zh-CN" sz="2800" dirty="0">
                <a:cs typeface="+mn-ea"/>
                <a:sym typeface="+mn-lt"/>
              </a:rPr>
              <a:t>The Culture of Zongzi</a:t>
            </a:r>
            <a:endParaRPr lang="en-US" altLang="zh-CN" sz="2800" dirty="0">
              <a:cs typeface="+mn-ea"/>
              <a:sym typeface="+mn-lt"/>
            </a:endParaRPr>
          </a:p>
        </p:txBody>
      </p:sp>
      <p:pic>
        <p:nvPicPr>
          <p:cNvPr id="3" name="Picture 2" descr="https://timgsa.baidu.com/timg?image&amp;quality=80&amp;size=b9999_10000&amp;sec=1528138156809&amp;di=2b87dc4490b4e4830555c3ddf69f18d1&amp;imgtype=0&amp;src=http%3A%2F%2Fimgbdb2.bendibao.com%2Fbjbdb%2F20145%2F19%2F20140519160443_47393.jpg"/>
          <p:cNvPicPr>
            <a:picLocks noChangeAspect="1" noChangeArrowheads="1"/>
          </p:cNvPicPr>
          <p:nvPr/>
        </p:nvPicPr>
        <p:blipFill>
          <a:blip r:embed="rId1"/>
          <a:srcRect/>
          <a:stretch>
            <a:fillRect/>
          </a:stretch>
        </p:blipFill>
        <p:spPr bwMode="auto">
          <a:xfrm>
            <a:off x="1882775" y="1697718"/>
            <a:ext cx="3810000" cy="25527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6" name="图片 5"/>
          <p:cNvPicPr>
            <a:picLocks noChangeAspect="1"/>
          </p:cNvPicPr>
          <p:nvPr/>
        </p:nvPicPr>
        <p:blipFill>
          <a:blip r:embed="rId2"/>
          <a:stretch>
            <a:fillRect/>
          </a:stretch>
        </p:blipFill>
        <p:spPr>
          <a:xfrm>
            <a:off x="2065899" y="4328886"/>
            <a:ext cx="3158002" cy="10181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4" presetClass="entr" presetSubtype="1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randombar(horizontal)">
                                      <p:cBhvr>
                                        <p:cTn id="13" dur="500"/>
                                        <p:tgtEl>
                                          <p:spTgt spid="6"/>
                                        </p:tgtEl>
                                      </p:cBhvr>
                                    </p:animEffect>
                                  </p:childTnLst>
                                </p:cTn>
                              </p:par>
                            </p:childTnLst>
                          </p:cTn>
                        </p:par>
                        <p:par>
                          <p:cTn id="14" fill="hold">
                            <p:stCondLst>
                              <p:cond delay="1500"/>
                            </p:stCondLst>
                            <p:childTnLst>
                              <p:par>
                                <p:cTn id="15" presetID="2" presetClass="entr" presetSubtype="4" fill="hold" nodeType="afterEffect">
                                  <p:stCondLst>
                                    <p:cond delay="0"/>
                                  </p:stCondLst>
                                  <p:childTnLst>
                                    <p:set>
                                      <p:cBhvr>
                                        <p:cTn id="16" dur="1" fill="hold">
                                          <p:stCondLst>
                                            <p:cond delay="0"/>
                                          </p:stCondLst>
                                        </p:cTn>
                                        <p:tgtEl>
                                          <p:spTgt spid="2">
                                            <p:txEl>
                                              <p:pRg st="0" end="0"/>
                                            </p:txEl>
                                          </p:spTgt>
                                        </p:tgtEl>
                                        <p:attrNameLst>
                                          <p:attrName>style.visibility</p:attrName>
                                        </p:attrNameLst>
                                      </p:cBhvr>
                                      <p:to>
                                        <p:strVal val="visible"/>
                                      </p:to>
                                    </p:set>
                                    <p:anim calcmode="lin" valueType="num">
                                      <p:cBhvr additive="base">
                                        <p:cTn id="1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par>
                          <p:cTn id="19" fill="hold">
                            <p:stCondLst>
                              <p:cond delay="2000"/>
                            </p:stCondLst>
                            <p:childTnLst>
                              <p:par>
                                <p:cTn id="20" presetID="2" presetClass="entr" presetSubtype="4" fill="hold" nodeType="afterEffect">
                                  <p:stCondLst>
                                    <p:cond delay="0"/>
                                  </p:stCondLst>
                                  <p:childTnLst>
                                    <p:set>
                                      <p:cBhvr>
                                        <p:cTn id="21" dur="1" fill="hold">
                                          <p:stCondLst>
                                            <p:cond delay="0"/>
                                          </p:stCondLst>
                                        </p:cTn>
                                        <p:tgtEl>
                                          <p:spTgt spid="2">
                                            <p:txEl>
                                              <p:pRg st="1" end="1"/>
                                            </p:txEl>
                                          </p:spTgt>
                                        </p:tgtEl>
                                        <p:attrNameLst>
                                          <p:attrName>style.visibility</p:attrName>
                                        </p:attrNameLst>
                                      </p:cBhvr>
                                      <p:to>
                                        <p:strVal val="visible"/>
                                      </p:to>
                                    </p:set>
                                    <p:anim calcmode="lin" valueType="num">
                                      <p:cBhvr additive="base">
                                        <p:cTn id="22"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par>
                          <p:cTn id="24" fill="hold">
                            <p:stCondLst>
                              <p:cond delay="2500"/>
                            </p:stCondLst>
                            <p:childTnLst>
                              <p:par>
                                <p:cTn id="25" presetID="2" presetClass="entr" presetSubtype="4" fill="hold" nodeType="afterEffect">
                                  <p:stCondLst>
                                    <p:cond delay="0"/>
                                  </p:stCondLst>
                                  <p:childTnLst>
                                    <p:set>
                                      <p:cBhvr>
                                        <p:cTn id="26" dur="1" fill="hold">
                                          <p:stCondLst>
                                            <p:cond delay="0"/>
                                          </p:stCondLst>
                                        </p:cTn>
                                        <p:tgtEl>
                                          <p:spTgt spid="2">
                                            <p:txEl>
                                              <p:pRg st="2" end="2"/>
                                            </p:txEl>
                                          </p:spTgt>
                                        </p:tgtEl>
                                        <p:attrNameLst>
                                          <p:attrName>style.visibility</p:attrName>
                                        </p:attrNameLst>
                                      </p:cBhvr>
                                      <p:to>
                                        <p:strVal val="visible"/>
                                      </p:to>
                                    </p:set>
                                    <p:anim calcmode="lin" valueType="num">
                                      <p:cBhvr additive="base">
                                        <p:cTn id="27"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229953" y="1334750"/>
            <a:ext cx="5502275" cy="521970"/>
          </a:xfrm>
          <a:prstGeom prst="rect">
            <a:avLst/>
          </a:prstGeom>
        </p:spPr>
        <p:txBody>
          <a:bodyPr wrap="none">
            <a:spAutoFit/>
          </a:bodyPr>
          <a:lstStyle/>
          <a:p>
            <a:r>
              <a:rPr lang="en-US" altLang="zh-CN" sz="2800" dirty="0">
                <a:cs typeface="+mn-ea"/>
                <a:sym typeface="+mn-lt"/>
              </a:rPr>
              <a:t>Hanging Pictures of Zhong Kui </a:t>
            </a:r>
            <a:endParaRPr lang="en-US" altLang="zh-CN" sz="2800" dirty="0">
              <a:cs typeface="+mn-ea"/>
              <a:sym typeface="+mn-lt"/>
            </a:endParaRPr>
          </a:p>
        </p:txBody>
      </p:sp>
      <p:sp>
        <p:nvSpPr>
          <p:cNvPr id="8" name="矩形 7"/>
          <p:cNvSpPr/>
          <p:nvPr/>
        </p:nvSpPr>
        <p:spPr>
          <a:xfrm>
            <a:off x="1298575" y="2221469"/>
            <a:ext cx="5019675" cy="3538220"/>
          </a:xfrm>
          <a:prstGeom prst="rect">
            <a:avLst/>
          </a:prstGeom>
        </p:spPr>
        <p:txBody>
          <a:bodyPr wrap="square">
            <a:spAutoFit/>
          </a:bodyPr>
          <a:lstStyle/>
          <a:p>
            <a:pPr lvl="0" indent="457200" algn="l" eaLnBrk="0" fontAlgn="base" hangingPunct="0">
              <a:buClrTx/>
              <a:buSzTx/>
              <a:buFontTx/>
            </a:pPr>
            <a:r>
              <a:rPr lang="en-US" altLang="zh-CN" sz="2800" dirty="0">
                <a:cs typeface="+mn-ea"/>
                <a:sym typeface="+mn-lt"/>
              </a:rPr>
              <a:t>Zhong Kui is right in the south. In Chinese folklore, God can drive away evil spirits. In the old days, Chinese folk often hung Zhong Kui's image to ward off evil spirits and eliminate calamity.</a:t>
            </a:r>
            <a:endParaRPr lang="en-US" altLang="zh-CN" sz="2800" dirty="0">
              <a:cs typeface="+mn-ea"/>
              <a:sym typeface="+mn-lt"/>
            </a:endParaRPr>
          </a:p>
        </p:txBody>
      </p:sp>
      <p:pic>
        <p:nvPicPr>
          <p:cNvPr id="9" name="Picture 2" descr="http://img1.gtimg.com/rushidao/pics/hv1/56/28/1608/104567396.jpg"/>
          <p:cNvPicPr>
            <a:picLocks noChangeAspect="1" noChangeArrowheads="1"/>
          </p:cNvPicPr>
          <p:nvPr/>
        </p:nvPicPr>
        <p:blipFill>
          <a:blip r:embed="rId1"/>
          <a:srcRect/>
          <a:stretch>
            <a:fillRect/>
          </a:stretch>
        </p:blipFill>
        <p:spPr bwMode="auto">
          <a:xfrm>
            <a:off x="7492739" y="1106208"/>
            <a:ext cx="3111803" cy="464558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par>
                          <p:cTn id="10" fill="hold">
                            <p:stCondLst>
                              <p:cond delay="500"/>
                            </p:stCondLst>
                            <p:childTnLst>
                              <p:par>
                                <p:cTn id="11" presetID="16" presetClass="entr" presetSubtype="21"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arn(inVertical)">
                                      <p:cBhvr>
                                        <p:cTn id="13" dur="500"/>
                                        <p:tgtEl>
                                          <p:spTgt spid="3"/>
                                        </p:tgtEl>
                                      </p:cBhvr>
                                    </p:animEffect>
                                  </p:childTnLst>
                                </p:cTn>
                              </p:par>
                            </p:childTnLst>
                          </p:cTn>
                        </p:par>
                        <p:par>
                          <p:cTn id="14" fill="hold">
                            <p:stCondLst>
                              <p:cond delay="1000"/>
                            </p:stCondLst>
                            <p:childTnLst>
                              <p:par>
                                <p:cTn id="15" presetID="16" presetClass="entr" presetSubtype="21"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arn(inVertical)">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6095715" y="1020564"/>
            <a:ext cx="5673090" cy="583565"/>
          </a:xfrm>
          <a:prstGeom prst="rect">
            <a:avLst/>
          </a:prstGeom>
        </p:spPr>
        <p:txBody>
          <a:bodyPr wrap="none">
            <a:spAutoFit/>
          </a:bodyPr>
          <a:lstStyle/>
          <a:p>
            <a:r>
              <a:rPr lang="en-US" altLang="zh-CN" sz="3200" dirty="0">
                <a:cs typeface="+mn-ea"/>
                <a:sym typeface="+mn-lt"/>
              </a:rPr>
              <a:t>Hanging Calamus and Moxa</a:t>
            </a:r>
            <a:endParaRPr lang="en-US" altLang="zh-CN" sz="3200" dirty="0">
              <a:cs typeface="+mn-ea"/>
              <a:sym typeface="+mn-lt"/>
            </a:endParaRPr>
          </a:p>
        </p:txBody>
      </p:sp>
      <p:pic>
        <p:nvPicPr>
          <p:cNvPr id="1028" name="Picture 4" descr="http://www.ray-joy.com/UploadFiles/clubfiles/image/2014-06/20140601190024292429.png"/>
          <p:cNvPicPr>
            <a:picLocks noChangeAspect="1" noChangeArrowheads="1"/>
          </p:cNvPicPr>
          <p:nvPr/>
        </p:nvPicPr>
        <p:blipFill rotWithShape="1">
          <a:blip r:embed="rId1" cstate="screen"/>
          <a:srcRect/>
          <a:stretch>
            <a:fillRect/>
          </a:stretch>
        </p:blipFill>
        <p:spPr bwMode="auto">
          <a:xfrm>
            <a:off x="1552575" y="1777930"/>
            <a:ext cx="4429125" cy="3190875"/>
          </a:xfrm>
          <a:prstGeom prst="roundRect">
            <a:avLst>
              <a:gd name="adj" fmla="val 2026"/>
            </a:avLst>
          </a:prstGeom>
          <a:solidFill>
            <a:srgbClr val="FFFFFF">
              <a:shade val="85000"/>
            </a:srgbClr>
          </a:solidFill>
          <a:ln>
            <a:noFill/>
          </a:ln>
          <a:effectLst>
            <a:reflection blurRad="12700" stA="38000" endPos="28000" dist="5000" dir="5400000" sy="-100000" algn="bl" rotWithShape="0"/>
          </a:effectLst>
        </p:spPr>
      </p:pic>
      <p:sp>
        <p:nvSpPr>
          <p:cNvPr id="6" name="矩形 5"/>
          <p:cNvSpPr/>
          <p:nvPr/>
        </p:nvSpPr>
        <p:spPr>
          <a:xfrm>
            <a:off x="6259830" y="1859280"/>
            <a:ext cx="5346065" cy="4154170"/>
          </a:xfrm>
          <a:prstGeom prst="rect">
            <a:avLst/>
          </a:prstGeom>
        </p:spPr>
        <p:txBody>
          <a:bodyPr wrap="square">
            <a:spAutoFit/>
          </a:bodyPr>
          <a:lstStyle/>
          <a:p>
            <a:pPr lvl="0" indent="457200" algn="l" eaLnBrk="0" fontAlgn="base" hangingPunct="0">
              <a:buClrTx/>
              <a:buSzTx/>
              <a:buFontTx/>
            </a:pPr>
            <a:r>
              <a:rPr lang="en-US" altLang="zh-CN" sz="2400" dirty="0">
                <a:cs typeface="+mn-ea"/>
                <a:sym typeface="+mn-lt"/>
              </a:rPr>
              <a:t>Acorus is a Chinese folk festival custom, in the Dragon Boat Festival with the leaf in the hall hanging in the hall, cut Aili tiger shaped or cut color for small tigers, pasted with AI leaves, women strive to wear, in the secluded evil drive miasma. Using calamus as a sword and inserting it on the door couch, there is the magic effect of exorcism.</a:t>
            </a:r>
            <a:endParaRPr lang="en-US" altLang="zh-CN" sz="24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28"/>
                                        </p:tgtEl>
                                        <p:attrNameLst>
                                          <p:attrName>style.visibility</p:attrName>
                                        </p:attrNameLst>
                                      </p:cBhvr>
                                      <p:to>
                                        <p:strVal val="visible"/>
                                      </p:to>
                                    </p:set>
                                    <p:anim calcmode="lin" valueType="num">
                                      <p:cBhvr>
                                        <p:cTn id="7" dur="500" fill="hold"/>
                                        <p:tgtEl>
                                          <p:spTgt spid="1028"/>
                                        </p:tgtEl>
                                        <p:attrNameLst>
                                          <p:attrName>ppt_w</p:attrName>
                                        </p:attrNameLst>
                                      </p:cBhvr>
                                      <p:tavLst>
                                        <p:tav tm="0">
                                          <p:val>
                                            <p:fltVal val="0"/>
                                          </p:val>
                                        </p:tav>
                                        <p:tav tm="100000">
                                          <p:val>
                                            <p:strVal val="#ppt_w"/>
                                          </p:val>
                                        </p:tav>
                                      </p:tavLst>
                                    </p:anim>
                                    <p:anim calcmode="lin" valueType="num">
                                      <p:cBhvr>
                                        <p:cTn id="8" dur="500" fill="hold"/>
                                        <p:tgtEl>
                                          <p:spTgt spid="1028"/>
                                        </p:tgtEl>
                                        <p:attrNameLst>
                                          <p:attrName>ppt_h</p:attrName>
                                        </p:attrNameLst>
                                      </p:cBhvr>
                                      <p:tavLst>
                                        <p:tav tm="0">
                                          <p:val>
                                            <p:fltVal val="0"/>
                                          </p:val>
                                        </p:tav>
                                        <p:tav tm="100000">
                                          <p:val>
                                            <p:strVal val="#ppt_h"/>
                                          </p:val>
                                        </p:tav>
                                      </p:tavLst>
                                    </p:anim>
                                    <p:animEffect transition="in" filter="fade">
                                      <p:cBhvr>
                                        <p:cTn id="9" dur="500"/>
                                        <p:tgtEl>
                                          <p:spTgt spid="1028"/>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left)">
                                      <p:cBhvr>
                                        <p:cTn id="13" dur="500"/>
                                        <p:tgtEl>
                                          <p:spTgt spid="3"/>
                                        </p:tgtEl>
                                      </p:cBhvr>
                                    </p:animEffect>
                                  </p:childTnLst>
                                </p:cTn>
                              </p:par>
                            </p:childTnLst>
                          </p:cTn>
                        </p:par>
                        <p:par>
                          <p:cTn id="14" fill="hold">
                            <p:stCondLst>
                              <p:cond delay="1000"/>
                            </p:stCondLst>
                            <p:childTnLst>
                              <p:par>
                                <p:cTn id="15" presetID="22" presetClass="entr" presetSubtype="4"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tags/tag1.xml><?xml version="1.0" encoding="utf-8"?>
<p:tagLst xmlns:p="http://schemas.openxmlformats.org/presentationml/2006/main">
  <p:tag name="ISPRING_PRESENTATION_TITLE" val="PowerPoint 演示文稿"/>
  <p:tag name="KSO_WPP_MARK_KEY" val="8ebf6cba-07b6-47ef-9407-0d62afb5f70b"/>
  <p:tag name="COMMONDATA" val="eyJoZGlkIjoiYmU1MjJlZjI4YWZlOTY3ZTZiNmI3YjRmYWIxZjU1YmUifQ=="/>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fshe1k0b">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1692</Words>
  <Application>WPS 演示</Application>
  <PresentationFormat>自定义</PresentationFormat>
  <Paragraphs>44</Paragraphs>
  <Slides>11</Slides>
  <Notes>20</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11</vt:i4>
      </vt:variant>
    </vt:vector>
  </HeadingPairs>
  <TitlesOfParts>
    <vt:vector size="22" baseType="lpstr">
      <vt:lpstr>Arial</vt:lpstr>
      <vt:lpstr>宋体</vt:lpstr>
      <vt:lpstr>Wingdings</vt:lpstr>
      <vt:lpstr>华文隶书</vt:lpstr>
      <vt:lpstr>微软雅黑</vt:lpstr>
      <vt:lpstr>华文细黑</vt:lpstr>
      <vt:lpstr>Arial Unicode MS</vt:lpstr>
      <vt:lpstr>等线</vt:lpstr>
      <vt:lpstr>Calibri</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端午节</dc:title>
  <dc:creator>第一PPT</dc:creator>
  <cp:keywords>www.1ppt.com</cp:keywords>
  <dc:description>www.1ppt.com</dc:description>
  <cp:lastModifiedBy>73830</cp:lastModifiedBy>
  <cp:revision>70</cp:revision>
  <dcterms:created xsi:type="dcterms:W3CDTF">2018-06-04T16:29:00Z</dcterms:created>
  <dcterms:modified xsi:type="dcterms:W3CDTF">2023-03-22T15:13:59Z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99C7AABBE79A4EF6A58595FC33052BB3</vt:lpwstr>
  </property>
  <property fmtid="{D5CDD505-2E9C-101B-9397-08002B2CF9AE}" pid="3" name="KSOProductBuildVer">
    <vt:lpwstr>2052-11.1.0.13703</vt:lpwstr>
  </property>
</Properties>
</file>

<file path=docProps/thumbnail.jpeg>
</file>